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93" r:id="rId15"/>
    <p:sldId id="294" r:id="rId16"/>
    <p:sldId id="272" r:id="rId17"/>
    <p:sldId id="274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3DF8B-3A67-424F-B59B-A1DAC37FBE8A}" v="49" dt="2018-03-09T12:16:1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/>
    <p:restoredTop sz="94694"/>
  </p:normalViewPr>
  <p:slideViewPr>
    <p:cSldViewPr>
      <p:cViewPr varScale="1">
        <p:scale>
          <a:sx n="92" d="100"/>
          <a:sy n="92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y Brown" userId="7a1bd930-fba6-4f2a-a80c-129139cfb659" providerId="ADAL" clId="{2BE3DF8B-3A67-424F-B59B-A1DAC37FBE8A}"/>
    <pc:docChg chg="custSel addSld delSld modSld sldOrd">
      <pc:chgData name="Barney Brown" userId="7a1bd930-fba6-4f2a-a80c-129139cfb659" providerId="ADAL" clId="{2BE3DF8B-3A67-424F-B59B-A1DAC37FBE8A}" dt="2018-03-09T16:55:31.959" v="1514" actId="20577"/>
      <pc:docMkLst>
        <pc:docMk/>
      </pc:docMkLst>
      <pc:sldChg chg="modSp">
        <pc:chgData name="Barney Brown" userId="7a1bd930-fba6-4f2a-a80c-129139cfb659" providerId="ADAL" clId="{2BE3DF8B-3A67-424F-B59B-A1DAC37FBE8A}" dt="2018-03-09T12:19:22.791" v="182" actId="20577"/>
        <pc:sldMkLst>
          <pc:docMk/>
          <pc:sldMk cId="0" sldId="256"/>
        </pc:sldMkLst>
        <pc:spChg chg="mod">
          <ac:chgData name="Barney Brown" userId="7a1bd930-fba6-4f2a-a80c-129139cfb659" providerId="ADAL" clId="{2BE3DF8B-3A67-424F-B59B-A1DAC37FBE8A}" dt="2018-03-09T12:18:42.369" v="102" actId="20577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Barney Brown" userId="7a1bd930-fba6-4f2a-a80c-129139cfb659" providerId="ADAL" clId="{2BE3DF8B-3A67-424F-B59B-A1DAC37FBE8A}" dt="2018-03-09T12:19:10.708" v="137" actId="20577"/>
          <ac:spMkLst>
            <pc:docMk/>
            <pc:sldMk cId="0" sldId="256"/>
            <ac:spMk id="5123" creationId="{00000000-0000-0000-0000-000000000000}"/>
          </ac:spMkLst>
        </pc:spChg>
        <pc:spChg chg="mod">
          <ac:chgData name="Barney Brown" userId="7a1bd930-fba6-4f2a-a80c-129139cfb659" providerId="ADAL" clId="{2BE3DF8B-3A67-424F-B59B-A1DAC37FBE8A}" dt="2018-03-09T12:19:22.791" v="182" actId="20577"/>
          <ac:spMkLst>
            <pc:docMk/>
            <pc:sldMk cId="0" sldId="256"/>
            <ac:spMk id="5124" creationId="{00000000-0000-0000-0000-000000000000}"/>
          </ac:spMkLst>
        </pc:spChg>
      </pc:sldChg>
      <pc:sldChg chg="del">
        <pc:chgData name="Barney Brown" userId="7a1bd930-fba6-4f2a-a80c-129139cfb659" providerId="ADAL" clId="{2BE3DF8B-3A67-424F-B59B-A1DAC37FBE8A}" dt="2018-03-09T12:22:17.298" v="225" actId="2696"/>
        <pc:sldMkLst>
          <pc:docMk/>
          <pc:sldMk cId="0" sldId="257"/>
        </pc:sldMkLst>
      </pc:sldChg>
      <pc:sldChg chg="modSp add del">
        <pc:chgData name="Barney Brown" userId="7a1bd930-fba6-4f2a-a80c-129139cfb659" providerId="ADAL" clId="{2BE3DF8B-3A67-424F-B59B-A1DAC37FBE8A}" dt="2018-03-09T12:22:16.510" v="224" actId="2696"/>
        <pc:sldMkLst>
          <pc:docMk/>
          <pc:sldMk cId="571478236" sldId="258"/>
        </pc:sldMkLst>
        <pc:spChg chg="mod">
          <ac:chgData name="Barney Brown" userId="7a1bd930-fba6-4f2a-a80c-129139cfb659" providerId="ADAL" clId="{2BE3DF8B-3A67-424F-B59B-A1DAC37FBE8A}" dt="2018-03-09T12:16:13.588" v="49" actId="20577"/>
          <ac:spMkLst>
            <pc:docMk/>
            <pc:sldMk cId="571478236" sldId="258"/>
            <ac:spMk id="3" creationId="{1A6BE909-6C5A-DE40-B45C-A2425A6343E9}"/>
          </ac:spMkLst>
        </pc:spChg>
      </pc:sldChg>
      <pc:sldChg chg="modSp add">
        <pc:chgData name="Barney Brown" userId="7a1bd930-fba6-4f2a-a80c-129139cfb659" providerId="ADAL" clId="{2BE3DF8B-3A67-424F-B59B-A1DAC37FBE8A}" dt="2018-03-09T16:55:28.268" v="1513" actId="20577"/>
        <pc:sldMkLst>
          <pc:docMk/>
          <pc:sldMk cId="1054208041" sldId="259"/>
        </pc:sldMkLst>
        <pc:spChg chg="mod">
          <ac:chgData name="Barney Brown" userId="7a1bd930-fba6-4f2a-a80c-129139cfb659" providerId="ADAL" clId="{2BE3DF8B-3A67-424F-B59B-A1DAC37FBE8A}" dt="2018-03-09T16:15:48.376" v="431" actId="1076"/>
          <ac:spMkLst>
            <pc:docMk/>
            <pc:sldMk cId="1054208041" sldId="259"/>
            <ac:spMk id="2" creationId="{75749364-1879-7F44-947F-8664E82EAF1F}"/>
          </ac:spMkLst>
        </pc:spChg>
        <pc:spChg chg="mod">
          <ac:chgData name="Barney Brown" userId="7a1bd930-fba6-4f2a-a80c-129139cfb659" providerId="ADAL" clId="{2BE3DF8B-3A67-424F-B59B-A1DAC37FBE8A}" dt="2018-03-09T16:55:28.268" v="1513" actId="20577"/>
          <ac:spMkLst>
            <pc:docMk/>
            <pc:sldMk cId="1054208041" sldId="259"/>
            <ac:spMk id="3" creationId="{33E13055-83BE-2C4A-943B-57CB6C0AAF9C}"/>
          </ac:spMkLst>
        </pc:spChg>
      </pc:sldChg>
      <pc:sldChg chg="modSp add">
        <pc:chgData name="Barney Brown" userId="7a1bd930-fba6-4f2a-a80c-129139cfb659" providerId="ADAL" clId="{2BE3DF8B-3A67-424F-B59B-A1DAC37FBE8A}" dt="2018-03-09T16:55:31.959" v="1514" actId="20577"/>
        <pc:sldMkLst>
          <pc:docMk/>
          <pc:sldMk cId="3399806791" sldId="260"/>
        </pc:sldMkLst>
        <pc:spChg chg="mod">
          <ac:chgData name="Barney Brown" userId="7a1bd930-fba6-4f2a-a80c-129139cfb659" providerId="ADAL" clId="{2BE3DF8B-3A67-424F-B59B-A1DAC37FBE8A}" dt="2018-03-09T12:21:57.568" v="221" actId="20577"/>
          <ac:spMkLst>
            <pc:docMk/>
            <pc:sldMk cId="3399806791" sldId="260"/>
            <ac:spMk id="2" creationId="{2AD34547-761E-FE44-A0BB-DE11C22329E5}"/>
          </ac:spMkLst>
        </pc:spChg>
        <pc:spChg chg="mod">
          <ac:chgData name="Barney Brown" userId="7a1bd930-fba6-4f2a-a80c-129139cfb659" providerId="ADAL" clId="{2BE3DF8B-3A67-424F-B59B-A1DAC37FBE8A}" dt="2018-03-09T16:55:31.959" v="1514" actId="20577"/>
          <ac:spMkLst>
            <pc:docMk/>
            <pc:sldMk cId="3399806791" sldId="260"/>
            <ac:spMk id="3" creationId="{90DF1E46-A3C6-354B-A9A7-EE9D6E9EAAAB}"/>
          </ac:spMkLst>
        </pc:spChg>
      </pc:sldChg>
      <pc:sldChg chg="modSp add ord">
        <pc:chgData name="Barney Brown" userId="7a1bd930-fba6-4f2a-a80c-129139cfb659" providerId="ADAL" clId="{2BE3DF8B-3A67-424F-B59B-A1DAC37FBE8A}" dt="2018-03-09T16:52:14.417" v="1454" actId="20577"/>
        <pc:sldMkLst>
          <pc:docMk/>
          <pc:sldMk cId="356121536" sldId="261"/>
        </pc:sldMkLst>
        <pc:spChg chg="mod">
          <ac:chgData name="Barney Brown" userId="7a1bd930-fba6-4f2a-a80c-129139cfb659" providerId="ADAL" clId="{2BE3DF8B-3A67-424F-B59B-A1DAC37FBE8A}" dt="2018-03-09T12:23:42.455" v="252" actId="20577"/>
          <ac:spMkLst>
            <pc:docMk/>
            <pc:sldMk cId="356121536" sldId="261"/>
            <ac:spMk id="2" creationId="{1D98F876-C381-A94D-808D-06532B03E1B5}"/>
          </ac:spMkLst>
        </pc:spChg>
        <pc:spChg chg="mod">
          <ac:chgData name="Barney Brown" userId="7a1bd930-fba6-4f2a-a80c-129139cfb659" providerId="ADAL" clId="{2BE3DF8B-3A67-424F-B59B-A1DAC37FBE8A}" dt="2018-03-09T16:52:14.417" v="1454" actId="20577"/>
          <ac:spMkLst>
            <pc:docMk/>
            <pc:sldMk cId="356121536" sldId="261"/>
            <ac:spMk id="3" creationId="{36E9144B-98C1-5B4D-B2ED-F5BAD4BFD068}"/>
          </ac:spMkLst>
        </pc:spChg>
      </pc:sldChg>
      <pc:sldChg chg="add del">
        <pc:chgData name="Barney Brown" userId="7a1bd930-fba6-4f2a-a80c-129139cfb659" providerId="ADAL" clId="{2BE3DF8B-3A67-424F-B59B-A1DAC37FBE8A}" dt="2018-03-09T12:22:15.176" v="223" actId="2696"/>
        <pc:sldMkLst>
          <pc:docMk/>
          <pc:sldMk cId="690193682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8D055-BEE7-4085-A571-7BECCC9DA6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2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3F1F6F-B961-49F8-A761-21EF4117B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85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05AF0-2115-4734-B582-C86567AC065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8C8CB-59B5-424B-9EA1-CF6C6A4DF2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58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232B-0387-4F0C-BEF3-0303E7E116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78C9-BD95-4942-BFCB-ED57288F4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1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27A-B71E-42F5-A588-FA68D6DEF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7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E8FA-1C6D-400F-B58C-7977C48CC1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8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BBD4-99D3-42CE-8AF6-6B542932C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ACB4-3E1F-4E29-AE18-D748D9E32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1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BBCF-A01C-42F3-8A34-3A5C44F56F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10A4-2824-4479-8E89-D9F98D822C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8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79B6-8CDD-43FF-BF44-249FADBFA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3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98D4-44C0-4B6C-8CAF-9BAD60C3F2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3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ACC906-1F42-465C-9A74-E848C3D9B7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Medicine at Cambridge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Cambridge Open Days </a:t>
            </a:r>
            <a:r>
              <a:rPr lang="en-US" altLang="en-US" dirty="0" smtClean="0"/>
              <a:t>2019</a:t>
            </a:r>
            <a:endParaRPr lang="en-US" alt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4175" y="5440238"/>
            <a:ext cx="8374063" cy="4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chemeClr val="tx2"/>
                </a:solidFill>
              </a:rPr>
              <a:t>Dr Diana Wood (Clinical Dean), Dr Holly </a:t>
            </a:r>
            <a:r>
              <a:rPr lang="en-GB" altLang="en-US" sz="1800" b="1" dirty="0" err="1" smtClean="0">
                <a:solidFill>
                  <a:schemeClr val="tx2"/>
                </a:solidFill>
              </a:rPr>
              <a:t>Canuto</a:t>
            </a:r>
            <a:r>
              <a:rPr lang="en-GB" altLang="en-US" sz="1800" b="1" dirty="0" smtClean="0">
                <a:solidFill>
                  <a:schemeClr val="tx2"/>
                </a:solidFill>
              </a:rPr>
              <a:t> (Director of Education for the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chemeClr val="tx2"/>
                </a:solidFill>
              </a:rPr>
              <a:t>Medical Sciences </a:t>
            </a:r>
            <a:r>
              <a:rPr lang="en-GB" altLang="en-US" sz="1800" b="1" dirty="0" err="1" smtClean="0">
                <a:solidFill>
                  <a:schemeClr val="tx2"/>
                </a:solidFill>
              </a:rPr>
              <a:t>Tripos</a:t>
            </a:r>
            <a:r>
              <a:rPr lang="en-GB" altLang="en-US" sz="1800" b="1" dirty="0" smtClean="0">
                <a:solidFill>
                  <a:schemeClr val="tx2"/>
                </a:solidFill>
              </a:rPr>
              <a:t>) and Richard Davies (Clinical Sub-Dean)</a:t>
            </a:r>
            <a:endParaRPr lang="en-GB" altLang="en-US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1 (IA)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4571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300" dirty="0" smtClean="0"/>
              <a:t>Core </a:t>
            </a:r>
            <a:r>
              <a:rPr lang="en-GB" sz="2300" dirty="0"/>
              <a:t>Science Courses:</a:t>
            </a:r>
          </a:p>
          <a:p>
            <a:r>
              <a:rPr lang="en-GB" b="1" dirty="0"/>
              <a:t>Functional Architecture of the Body (FAB) </a:t>
            </a:r>
            <a:r>
              <a:rPr lang="en-GB" dirty="0"/>
              <a:t>– layout and function of the body’s structures</a:t>
            </a:r>
          </a:p>
          <a:p>
            <a:r>
              <a:rPr lang="en-GB" b="1" dirty="0"/>
              <a:t>Molecules in Medical Science (MIMS) </a:t>
            </a:r>
            <a:r>
              <a:rPr lang="en-GB" dirty="0"/>
              <a:t>– chemical and molecular mechanisms underlying the functions of the body</a:t>
            </a:r>
          </a:p>
          <a:p>
            <a:r>
              <a:rPr lang="en-GB" b="1" dirty="0"/>
              <a:t>Histology and Homeostasis (HOM) </a:t>
            </a:r>
            <a:r>
              <a:rPr lang="en-GB" dirty="0"/>
              <a:t>– mechanisms underlying communication/maintenance of a stable internal environment within the body</a:t>
            </a:r>
          </a:p>
          <a:p>
            <a:pPr marL="0" indent="0">
              <a:buNone/>
            </a:pPr>
            <a:endParaRPr lang="en-GB" sz="2300" dirty="0" smtClean="0"/>
          </a:p>
          <a:p>
            <a:pPr marL="0" indent="0">
              <a:buNone/>
            </a:pPr>
            <a:r>
              <a:rPr lang="en-GB" sz="2300" dirty="0" smtClean="0"/>
              <a:t>Clinical </a:t>
            </a:r>
            <a:r>
              <a:rPr lang="en-GB" sz="2300" dirty="0"/>
              <a:t>Strand Courses:</a:t>
            </a:r>
          </a:p>
          <a:p>
            <a:r>
              <a:rPr lang="en-GB" b="1" dirty="0"/>
              <a:t>Introduction to the Scientific Basis of Medicine (ISBM) </a:t>
            </a:r>
            <a:r>
              <a:rPr lang="en-GB" dirty="0"/>
              <a:t>– epidemiology and application to medicine</a:t>
            </a:r>
          </a:p>
          <a:p>
            <a:r>
              <a:rPr lang="en-GB" b="1" dirty="0"/>
              <a:t>The Social </a:t>
            </a:r>
            <a:r>
              <a:rPr lang="en-GB" b="1" dirty="0" smtClean="0"/>
              <a:t>and Ethical Context </a:t>
            </a:r>
            <a:r>
              <a:rPr lang="en-GB" b="1" dirty="0"/>
              <a:t>of Health and Illness (</a:t>
            </a:r>
            <a:r>
              <a:rPr lang="en-GB" b="1" dirty="0" smtClean="0"/>
              <a:t>SECHI</a:t>
            </a:r>
            <a:r>
              <a:rPr lang="en-GB" b="1" dirty="0"/>
              <a:t>) </a:t>
            </a:r>
            <a:r>
              <a:rPr lang="en-GB" dirty="0"/>
              <a:t>– </a:t>
            </a:r>
            <a:r>
              <a:rPr lang="en-GB" dirty="0" smtClean="0"/>
              <a:t>cultural </a:t>
            </a:r>
            <a:r>
              <a:rPr lang="en-GB" dirty="0"/>
              <a:t>aspects of health care</a:t>
            </a:r>
          </a:p>
          <a:p>
            <a:r>
              <a:rPr lang="en-GB" b="1" dirty="0"/>
              <a:t>Preparing for Patients (</a:t>
            </a:r>
            <a:r>
              <a:rPr lang="en-GB" b="1" dirty="0" err="1"/>
              <a:t>PfP</a:t>
            </a:r>
            <a:r>
              <a:rPr lang="en-GB" b="1" dirty="0"/>
              <a:t> A)</a:t>
            </a:r>
            <a:r>
              <a:rPr lang="en-GB" dirty="0"/>
              <a:t> – experience in meeting </a:t>
            </a:r>
            <a:r>
              <a:rPr lang="en-GB" dirty="0" smtClean="0"/>
              <a:t>patients at </a:t>
            </a:r>
            <a:r>
              <a:rPr lang="en-GB" dirty="0"/>
              <a:t>GP </a:t>
            </a:r>
            <a:r>
              <a:rPr lang="en-GB" dirty="0" smtClean="0"/>
              <a:t>surgeries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2 (IB)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4571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dirty="0"/>
              <a:t>Core Science Courses:</a:t>
            </a:r>
          </a:p>
          <a:p>
            <a:r>
              <a:rPr lang="en-GB" sz="2900" b="1" dirty="0"/>
              <a:t>Mechanisms of Drug Action (MODA) </a:t>
            </a:r>
            <a:r>
              <a:rPr lang="en-GB" sz="2900" dirty="0"/>
              <a:t>– mechanisms of drug action upon the body</a:t>
            </a:r>
          </a:p>
          <a:p>
            <a:r>
              <a:rPr lang="en-GB" sz="2900" b="1" dirty="0"/>
              <a:t>Biology of Disease (BOD) </a:t>
            </a:r>
            <a:r>
              <a:rPr lang="en-GB" sz="2900" dirty="0"/>
              <a:t>–processes underlying disease and its effects on cells, tissues and organs </a:t>
            </a:r>
          </a:p>
          <a:p>
            <a:r>
              <a:rPr lang="en-GB" sz="2900" b="1" dirty="0"/>
              <a:t>Human Reproduction (HR) </a:t>
            </a:r>
            <a:r>
              <a:rPr lang="en-GB" sz="2900" dirty="0"/>
              <a:t>– structure and function of the reproductive system</a:t>
            </a:r>
          </a:p>
          <a:p>
            <a:r>
              <a:rPr lang="en-GB" sz="2900" b="1" dirty="0"/>
              <a:t>Neurobiology and Human Behaviour (NHB)</a:t>
            </a:r>
            <a:r>
              <a:rPr lang="en-GB" sz="2900" dirty="0"/>
              <a:t> – structure and function of the sense organs and central nervous system and their role in determining </a:t>
            </a:r>
            <a:r>
              <a:rPr lang="en-GB" sz="2900" dirty="0" smtClean="0"/>
              <a:t>behaviour</a:t>
            </a:r>
            <a:r>
              <a:rPr lang="en-GB" sz="2900" dirty="0"/>
              <a:t>. Also the study of psychology </a:t>
            </a:r>
          </a:p>
          <a:p>
            <a:r>
              <a:rPr lang="en-GB" sz="2900" b="1" dirty="0"/>
              <a:t>Head and Neck Anatomy (HNA) </a:t>
            </a:r>
            <a:r>
              <a:rPr lang="en-GB" sz="2900" dirty="0"/>
              <a:t>– overall structure of the head and  neck</a:t>
            </a:r>
          </a:p>
          <a:p>
            <a:endParaRPr lang="en-GB" sz="2900" dirty="0"/>
          </a:p>
          <a:p>
            <a:pPr marL="0" indent="0">
              <a:buNone/>
            </a:pPr>
            <a:r>
              <a:rPr lang="en-GB" sz="3300" dirty="0"/>
              <a:t>Clinical Strand Courses:</a:t>
            </a:r>
          </a:p>
          <a:p>
            <a:r>
              <a:rPr lang="en-GB" sz="2900" b="1" dirty="0"/>
              <a:t>Preparing for Patients (</a:t>
            </a:r>
            <a:r>
              <a:rPr lang="en-GB" sz="2900" b="1" dirty="0" err="1"/>
              <a:t>PfP</a:t>
            </a:r>
            <a:r>
              <a:rPr lang="en-GB" sz="2900" b="1" dirty="0"/>
              <a:t> B) </a:t>
            </a:r>
            <a:r>
              <a:rPr lang="en-GB" sz="2900" dirty="0"/>
              <a:t>– experience in meeting patients in hospitals</a:t>
            </a:r>
          </a:p>
          <a:p>
            <a:r>
              <a:rPr lang="en-GB" sz="2900" b="1" dirty="0"/>
              <a:t>Preparing for Patients (</a:t>
            </a:r>
            <a:r>
              <a:rPr lang="en-GB" sz="2900" b="1" dirty="0" err="1"/>
              <a:t>PfP</a:t>
            </a:r>
            <a:r>
              <a:rPr lang="en-GB" sz="2900" b="1" dirty="0"/>
              <a:t> C) </a:t>
            </a:r>
            <a:r>
              <a:rPr lang="en-GB" sz="2900" dirty="0"/>
              <a:t>– visiting community based health related agencies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 (Part II)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  <a:defRPr sz="2800"/>
            </a:pPr>
            <a:r>
              <a:rPr lang="en-GB" dirty="0"/>
              <a:t>Year of specialist study in any one of a wide range of subjects.</a:t>
            </a:r>
          </a:p>
          <a:p>
            <a:pPr marL="0" indent="0">
              <a:spcBef>
                <a:spcPts val="600"/>
              </a:spcBef>
              <a:buNone/>
              <a:defRPr sz="2800"/>
            </a:pPr>
            <a:r>
              <a:rPr lang="en-GB" dirty="0" smtClean="0"/>
              <a:t>For </a:t>
            </a:r>
            <a:r>
              <a:rPr lang="en-GB" dirty="0"/>
              <a:t>example: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/>
              <a:t>Science-related subjects 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/>
              <a:t>Philosophy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/>
              <a:t>Management studies</a:t>
            </a:r>
          </a:p>
          <a:p>
            <a:pPr>
              <a:spcBef>
                <a:spcPts val="600"/>
              </a:spcBef>
              <a:defRPr sz="2800"/>
            </a:pPr>
            <a:endParaRPr lang="en-GB" dirty="0"/>
          </a:p>
          <a:p>
            <a:pPr marL="0" indent="0">
              <a:spcBef>
                <a:spcPts val="600"/>
              </a:spcBef>
              <a:buNone/>
              <a:defRPr sz="2800"/>
            </a:pPr>
            <a:r>
              <a:rPr lang="en-GB" b="1" dirty="0"/>
              <a:t>Preparing for Patients course (</a:t>
            </a:r>
            <a:r>
              <a:rPr lang="en-GB" b="1" dirty="0" err="1"/>
              <a:t>PfP</a:t>
            </a:r>
            <a:r>
              <a:rPr lang="en-GB" b="1" dirty="0"/>
              <a:t> D) </a:t>
            </a:r>
            <a:r>
              <a:rPr lang="en-GB" dirty="0"/>
              <a:t>- experience following a pregnant woman and her family at home over some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 Clinical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1"/>
            <a:ext cx="8374063" cy="280096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 sz="2800"/>
            </a:pPr>
            <a:r>
              <a:rPr lang="en-GB" dirty="0"/>
              <a:t>Standard Course – 3 years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 smtClean="0"/>
              <a:t>MB/PhD </a:t>
            </a:r>
            <a:r>
              <a:rPr lang="en-GB" dirty="0"/>
              <a:t>programme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intercalate PhD into Standard Course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Nine years in total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 smtClean="0"/>
              <a:t>Cambridge </a:t>
            </a:r>
            <a:r>
              <a:rPr lang="en-GB" dirty="0"/>
              <a:t>Graduate Course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 Clinical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1"/>
            <a:ext cx="8374063" cy="280096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defRPr sz="2800"/>
            </a:pPr>
            <a:r>
              <a:rPr lang="en-GB" dirty="0"/>
              <a:t>Standard Course – 3 years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 smtClean="0"/>
              <a:t>MB/PhD </a:t>
            </a:r>
            <a:r>
              <a:rPr lang="en-GB" dirty="0"/>
              <a:t>programme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intercalate PhD into Standard Course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Nine years in total</a:t>
            </a:r>
          </a:p>
          <a:p>
            <a:pPr>
              <a:spcBef>
                <a:spcPts val="600"/>
              </a:spcBef>
              <a:defRPr sz="2800"/>
            </a:pPr>
            <a:r>
              <a:rPr lang="en-GB" dirty="0" smtClean="0"/>
              <a:t>Cambridge </a:t>
            </a:r>
            <a:r>
              <a:rPr lang="en-GB" dirty="0"/>
              <a:t>Graduate Course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Experiences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1"/>
            <a:ext cx="8374063" cy="280096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970000" cy="19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1" y="1556792"/>
            <a:ext cx="2967147" cy="19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0047"/>
            <a:ext cx="2970000" cy="19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88" y="3820047"/>
            <a:ext cx="2970000" cy="19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44" y="4005064"/>
            <a:ext cx="2034311" cy="152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90" y="1858097"/>
            <a:ext cx="2448272" cy="13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teaching programme 2017-2018: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556792"/>
            <a:ext cx="4906318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Year 4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Core Clinical Practice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i="1" dirty="0"/>
              <a:t>Learn the </a:t>
            </a:r>
            <a:r>
              <a:rPr lang="en-GB" i="1" dirty="0" smtClean="0"/>
              <a:t>basics</a:t>
            </a:r>
            <a:r>
              <a:rPr lang="en-GB" i="1" dirty="0"/>
              <a:t>	</a:t>
            </a:r>
            <a:r>
              <a:rPr lang="en-GB" i="1" dirty="0" smtClean="0"/>
              <a:t>	FINAL </a:t>
            </a:r>
            <a:r>
              <a:rPr lang="en-GB" i="1" dirty="0"/>
              <a:t>MB PART 1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Year 5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Specialist Clinical Practice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i="1" dirty="0"/>
              <a:t>Explore some </a:t>
            </a:r>
            <a:r>
              <a:rPr lang="en-GB" i="1" dirty="0" smtClean="0"/>
              <a:t>specialities	FINAL </a:t>
            </a:r>
            <a:r>
              <a:rPr lang="en-GB" i="1" dirty="0"/>
              <a:t>MB PART 2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endParaRPr lang="en-GB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Year 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dirty="0"/>
              <a:t>Applied Clinical Practice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 sz="2800"/>
            </a:pPr>
            <a:r>
              <a:rPr lang="en-GB" i="1" dirty="0"/>
              <a:t>Develop clinical </a:t>
            </a:r>
            <a:r>
              <a:rPr lang="en-GB" i="1" dirty="0" smtClean="0"/>
              <a:t>competence	FINAL </a:t>
            </a:r>
            <a:r>
              <a:rPr lang="en-GB" i="1" dirty="0"/>
              <a:t>MB PART 3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r>
              <a:rPr lang="en-GB" dirty="0"/>
              <a:t>Integration by Curriculum Themes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r>
              <a:rPr lang="en-GB" dirty="0"/>
              <a:t>Core plus Student Selected Components (SSC’s)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r>
              <a:rPr lang="en-GB" dirty="0"/>
              <a:t>Teaching at </a:t>
            </a:r>
            <a:r>
              <a:rPr lang="en-GB" dirty="0" err="1"/>
              <a:t>Addenbrookes</a:t>
            </a:r>
            <a:r>
              <a:rPr lang="en-GB" dirty="0"/>
              <a:t>, Regional Partner NHS Trusts and General Practices throughout</a:t>
            </a:r>
          </a:p>
          <a:p>
            <a:pPr>
              <a:spcBef>
                <a:spcPts val="600"/>
              </a:spcBef>
              <a:spcAft>
                <a:spcPts val="0"/>
              </a:spcAft>
              <a:defRPr sz="2800"/>
            </a:pPr>
            <a:r>
              <a:rPr lang="en-GB" dirty="0"/>
              <a:t>Graded clinical responsibility leading to clinical competence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4" name="Table 119"/>
          <p:cNvGraphicFramePr/>
          <p:nvPr>
            <p:extLst>
              <p:ext uri="{D42A27DB-BD31-4B8C-83A1-F6EECF244321}">
                <p14:modId xmlns:p14="http://schemas.microsoft.com/office/powerpoint/2010/main" val="4223381863"/>
              </p:ext>
            </p:extLst>
          </p:nvPr>
        </p:nvGraphicFramePr>
        <p:xfrm>
          <a:off x="323528" y="1412776"/>
          <a:ext cx="3360687" cy="4752540"/>
        </p:xfrm>
        <a:graphic>
          <a:graphicData uri="http://schemas.openxmlformats.org/drawingml/2006/table">
            <a:tbl>
              <a:tblPr/>
              <a:tblGrid>
                <a:gridCol w="560841"/>
                <a:gridCol w="559388"/>
                <a:gridCol w="560841"/>
                <a:gridCol w="559388"/>
                <a:gridCol w="560841"/>
                <a:gridCol w="559388"/>
              </a:tblGrid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YEAR 4 CCP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YEAR 5 SCP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4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YEAR 6 ACP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defTabSz="457200"/>
                      <a:r>
                        <a:rPr sz="5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2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INTRO COURSE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6585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NEUROSCIENCES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4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CCM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MENTAL HEALTH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B1A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CCM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E0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MATERNAL &amp;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EMERGENCY CARE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A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CHILD HEALTH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CA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 / EXAM PREP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EXAMS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FINAL MB PART III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2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4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EMERGENCY CARE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1E0E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CANCER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2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TRANSPLANTATION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SPECIALIST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MEDICINE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SURGERY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4CF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SURGERY AND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PERIOPERATIVE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ELECTIVE SURGERY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CARE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2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6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/ SSC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E8DA8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INFECTION &amp;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IMMUNITY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EXAM PREP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CARDIOVASCULAR &amp;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FINAL MB PART III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METABOLISM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2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7030A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rowSpan="4"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MEDICINE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FINAL MB PART II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APPRENTICESHIP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GRADUATION WEEK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A5A4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R&amp;I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CE3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FINAL MB PART I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</a:tr>
              <a:tr h="88010"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VACATION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</a:tr>
              <a:tr h="88010"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>
                          <a:latin typeface="Arial"/>
                          <a:ea typeface="Arial"/>
                          <a:cs typeface="Arial"/>
                          <a:sym typeface="Arial"/>
                        </a:rPr>
                        <a:t>ELECTIVE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/>
                      <a:r>
                        <a:rPr sz="5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F1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2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themes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85146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Doctor </a:t>
            </a:r>
            <a:r>
              <a:rPr lang="en-GB" i="1" dirty="0"/>
              <a:t>as scholar and scientist</a:t>
            </a:r>
          </a:p>
          <a:p>
            <a:r>
              <a:rPr lang="en-GB" dirty="0"/>
              <a:t>Biomedical science </a:t>
            </a:r>
          </a:p>
          <a:p>
            <a:r>
              <a:rPr lang="en-GB" dirty="0"/>
              <a:t>Psychological and social sciences</a:t>
            </a:r>
          </a:p>
          <a:p>
            <a:r>
              <a:rPr lang="en-GB" dirty="0"/>
              <a:t>Population health</a:t>
            </a:r>
          </a:p>
          <a:p>
            <a:r>
              <a:rPr lang="en-GB" dirty="0"/>
              <a:t>Scientific </a:t>
            </a:r>
            <a:r>
              <a:rPr lang="en-GB" dirty="0" smtClean="0"/>
              <a:t>method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Doctor </a:t>
            </a:r>
            <a:r>
              <a:rPr lang="en-GB" i="1" dirty="0"/>
              <a:t>as practitioner</a:t>
            </a:r>
          </a:p>
          <a:p>
            <a:r>
              <a:rPr lang="en-GB" dirty="0"/>
              <a:t>Clinical and communication skills</a:t>
            </a:r>
          </a:p>
          <a:p>
            <a:r>
              <a:rPr lang="en-GB" dirty="0"/>
              <a:t>Diagnosis</a:t>
            </a:r>
          </a:p>
          <a:p>
            <a:r>
              <a:rPr lang="en-GB" dirty="0"/>
              <a:t>Patient management</a:t>
            </a:r>
          </a:p>
          <a:p>
            <a:r>
              <a:rPr lang="en-GB" dirty="0"/>
              <a:t>Prescribing and therapeutics</a:t>
            </a:r>
          </a:p>
          <a:p>
            <a:r>
              <a:rPr lang="en-GB" dirty="0"/>
              <a:t>Practical procedures</a:t>
            </a:r>
          </a:p>
          <a:p>
            <a:pPr marL="0" indent="0">
              <a:buNone/>
            </a:pPr>
            <a:r>
              <a:rPr lang="en-GB" i="1" dirty="0"/>
              <a:t>Doctor as professional</a:t>
            </a:r>
          </a:p>
          <a:p>
            <a:r>
              <a:rPr lang="en-GB" dirty="0"/>
              <a:t>Ethics and law</a:t>
            </a:r>
          </a:p>
          <a:p>
            <a:r>
              <a:rPr lang="en-GB" dirty="0"/>
              <a:t>Reflection, learning and teaching</a:t>
            </a:r>
          </a:p>
          <a:p>
            <a:r>
              <a:rPr lang="en-GB" dirty="0"/>
              <a:t>Multi-professional team working</a:t>
            </a:r>
          </a:p>
          <a:p>
            <a:r>
              <a:rPr lang="en-GB" dirty="0"/>
              <a:t>Patient safety and quality </a:t>
            </a:r>
            <a:r>
              <a:rPr lang="en-GB" dirty="0" smtClean="0"/>
              <a:t>management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3558274"/>
            <a:ext cx="3851920" cy="256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the basics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Year 4: Core Clinical Practice</a:t>
            </a:r>
          </a:p>
          <a:p>
            <a:r>
              <a:rPr lang="en-GB" dirty="0"/>
              <a:t>Introductory Course – 2 weeks</a:t>
            </a:r>
          </a:p>
          <a:p>
            <a:r>
              <a:rPr lang="en-GB" dirty="0"/>
              <a:t>Core clinical method – 2 x 4 weeks  </a:t>
            </a:r>
          </a:p>
          <a:p>
            <a:r>
              <a:rPr lang="en-GB" dirty="0"/>
              <a:t>Core Clinical Practice placements – 4 x 6 weeks</a:t>
            </a:r>
          </a:p>
          <a:p>
            <a:r>
              <a:rPr lang="en-GB" dirty="0"/>
              <a:t>Placements in: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Medicine &amp; General Practice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Emergency Care and General Practice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Elective Surgery and Anaesthetics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Research / SSC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 some specialities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Year 5: Specialist Clinical Practice</a:t>
            </a:r>
          </a:p>
          <a:p>
            <a:r>
              <a:rPr lang="en-GB" dirty="0"/>
              <a:t>Placements 4 x 8 weeks (6 weeks hosp. – 2 weeks GP)</a:t>
            </a:r>
          </a:p>
          <a:p>
            <a:r>
              <a:rPr lang="en-GB" dirty="0"/>
              <a:t>Specialist Clinical Practice placements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Maternal and Child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Neurosciences and Mental Health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Cancer, Transplantation and Specialist Surgery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Infection &amp; Immunity, Cardiovascular and Metabolic Medicine</a:t>
            </a:r>
          </a:p>
          <a:p>
            <a:r>
              <a:rPr lang="en-GB" dirty="0"/>
              <a:t>Opportunities for student choice through Student Selected Placements the Elective programme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49364-1879-7F44-947F-8664E82E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188640"/>
            <a:ext cx="8375650" cy="423862"/>
          </a:xfrm>
        </p:spPr>
        <p:txBody>
          <a:bodyPr/>
          <a:lstStyle/>
          <a:p>
            <a:r>
              <a:rPr lang="en-GB" dirty="0"/>
              <a:t>Three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E13055-83BE-2C4A-943B-57CB6C0A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9" indent="-342899">
              <a:defRPr sz="2900"/>
            </a:pPr>
            <a:r>
              <a:rPr lang="en-GB" sz="2800" dirty="0"/>
              <a:t>Do you really want to do medicine?</a:t>
            </a:r>
          </a:p>
          <a:p>
            <a:pPr marL="342899" indent="-342899">
              <a:defRPr sz="2900"/>
            </a:pPr>
            <a:r>
              <a:rPr lang="en-GB" sz="2800" dirty="0" smtClean="0"/>
              <a:t>Do </a:t>
            </a:r>
            <a:r>
              <a:rPr lang="en-GB" sz="2800" dirty="0"/>
              <a:t>you really want to come to Cambridge?</a:t>
            </a:r>
          </a:p>
          <a:p>
            <a:pPr marL="342899" indent="-342899">
              <a:defRPr sz="2900"/>
            </a:pPr>
            <a:r>
              <a:rPr lang="en-GB" sz="2800" dirty="0" smtClean="0"/>
              <a:t>Why </a:t>
            </a:r>
            <a:r>
              <a:rPr lang="en-GB" sz="2800" dirty="0"/>
              <a:t>would we want you?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 clinical competence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Year 6: Applied Clinical Practice</a:t>
            </a:r>
          </a:p>
          <a:p>
            <a:r>
              <a:rPr lang="en-GB" dirty="0"/>
              <a:t>Placements 4 x 6 weeks</a:t>
            </a:r>
          </a:p>
          <a:p>
            <a:r>
              <a:rPr lang="en-GB" dirty="0"/>
              <a:t>Applied Clinical Practice placements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Senior Medicine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Senior Emergency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Senior Surgery and Perioperative Medicine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Senior General Practice</a:t>
            </a:r>
          </a:p>
          <a:p>
            <a:endParaRPr lang="en-GB" dirty="0"/>
          </a:p>
          <a:p>
            <a:r>
              <a:rPr lang="en-GB" dirty="0"/>
              <a:t>6 week Apprenticeship Programme after Final MB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Lots of small group teaching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b="19873"/>
          <a:stretch/>
        </p:blipFill>
        <p:spPr>
          <a:xfrm>
            <a:off x="295921" y="1507010"/>
            <a:ext cx="2161242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8981"/>
          <a:stretch/>
        </p:blipFill>
        <p:spPr>
          <a:xfrm>
            <a:off x="2544326" y="3119406"/>
            <a:ext cx="2161427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11064"/>
          <a:stretch/>
        </p:blipFill>
        <p:spPr>
          <a:xfrm>
            <a:off x="295921" y="3112835"/>
            <a:ext cx="2144858" cy="1440000"/>
          </a:xfrm>
          <a:prstGeom prst="rect">
            <a:avLst/>
          </a:prstGeom>
        </p:spPr>
      </p:pic>
      <p:pic>
        <p:nvPicPr>
          <p:cNvPr id="5122" name="Picture 2" descr="demonstrator and student during anatomy clas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7585"/>
          <a:stretch/>
        </p:blipFill>
        <p:spPr bwMode="auto">
          <a:xfrm>
            <a:off x="295921" y="4664447"/>
            <a:ext cx="214485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17" y="1544788"/>
            <a:ext cx="2159245" cy="14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3265" y="1507010"/>
            <a:ext cx="38432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Graduated, integrated skills teaching supports patient-centred learning: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Clinical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Professionalism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General Practical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Practical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Life support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Supervised ward-based skills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Skills in practice</a:t>
            </a:r>
            <a:endParaRPr lang="en-GB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r="7364"/>
          <a:stretch/>
        </p:blipFill>
        <p:spPr>
          <a:xfrm>
            <a:off x="2544326" y="4664447"/>
            <a:ext cx="21603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Graduate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Very high scores in national examinations for Foundation application (SJT and Education Performance Measurement)</a:t>
            </a:r>
          </a:p>
          <a:p>
            <a:r>
              <a:rPr lang="en-GB" dirty="0"/>
              <a:t>External examiners for Final MB comment consistently on students’ high levels of performance and achievement</a:t>
            </a:r>
          </a:p>
          <a:p>
            <a:r>
              <a:rPr lang="en-GB" dirty="0"/>
              <a:t>&gt; 90% gaining first choice Foundation School </a:t>
            </a:r>
          </a:p>
          <a:p>
            <a:r>
              <a:rPr lang="en-GB" dirty="0"/>
              <a:t>Foundation exit questionnaires (end of F2) – Cambridge graduates ranked in top 5 nationally in their attainment of full specialty training posts (secondary care and GP) </a:t>
            </a:r>
          </a:p>
          <a:p>
            <a:r>
              <a:rPr lang="en-GB" dirty="0"/>
              <a:t>GMC data – very high success rates in postgraduate exams</a:t>
            </a:r>
          </a:p>
          <a:p>
            <a:endParaRPr lang="en-GB" dirty="0"/>
          </a:p>
          <a:p>
            <a:r>
              <a:rPr lang="en-GB" dirty="0" err="1"/>
              <a:t>MBPhD</a:t>
            </a:r>
            <a:r>
              <a:rPr lang="en-GB" dirty="0"/>
              <a:t>: 80 alumni graduating between 1994 and 2008.  31 (39%) in full time academic careers (</a:t>
            </a:r>
            <a:r>
              <a:rPr lang="en-GB" dirty="0" err="1"/>
              <a:t>cf</a:t>
            </a:r>
            <a:r>
              <a:rPr lang="en-GB" dirty="0"/>
              <a:t> 10 -12% standard UK graduates) &amp; 90% expressed plans for further full-time research.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Minimum subject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Biology &amp; Physics (or Dual Award Science) plus Maths, all at grade C or above at GCSE</a:t>
            </a:r>
          </a:p>
          <a:p>
            <a:r>
              <a:rPr lang="en-GB" dirty="0" smtClean="0"/>
              <a:t>A </a:t>
            </a:r>
            <a:r>
              <a:rPr lang="en-GB" dirty="0"/>
              <a:t>Level passes in Chemistry and two of Biology/Human Biology, Physics, Maths</a:t>
            </a:r>
          </a:p>
          <a:p>
            <a:r>
              <a:rPr lang="en-GB" dirty="0" smtClean="0"/>
              <a:t>In </a:t>
            </a:r>
            <a:r>
              <a:rPr lang="en-GB" dirty="0"/>
              <a:t>past three admissions rounds: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98% of applicants offered three or more science/maths A Levels, 30% offered a place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2% offered 2 science/maths A Levels, just 6% successful</a:t>
            </a:r>
          </a:p>
          <a:p>
            <a:r>
              <a:rPr lang="en-GB" dirty="0" smtClean="0"/>
              <a:t>Typical </a:t>
            </a:r>
            <a:r>
              <a:rPr lang="en-GB" dirty="0"/>
              <a:t>A Level offer: AA*A*</a:t>
            </a:r>
          </a:p>
          <a:p>
            <a:r>
              <a:rPr lang="en-GB" dirty="0" smtClean="0"/>
              <a:t>Typical </a:t>
            </a:r>
            <a:r>
              <a:rPr lang="en-GB" dirty="0"/>
              <a:t>IB offer: 40-41, with 776 at Higher Level</a:t>
            </a:r>
          </a:p>
          <a:p>
            <a:r>
              <a:rPr lang="en-GB" dirty="0" smtClean="0"/>
              <a:t>Check </a:t>
            </a:r>
            <a:r>
              <a:rPr lang="en-GB" dirty="0"/>
              <a:t>individual College websites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College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Cambridge is a collegiate university</a:t>
            </a:r>
          </a:p>
          <a:p>
            <a:r>
              <a:rPr lang="en-GB" dirty="0"/>
              <a:t>29 undergraduate colleges</a:t>
            </a:r>
          </a:p>
          <a:p>
            <a:r>
              <a:rPr lang="en-GB" dirty="0" smtClean="0"/>
              <a:t>3 </a:t>
            </a:r>
            <a:r>
              <a:rPr lang="en-GB" dirty="0"/>
              <a:t>Women’s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Murray Edwards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Newnham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Lucy Cavendish (mature)</a:t>
            </a:r>
          </a:p>
          <a:p>
            <a:r>
              <a:rPr lang="en-GB" dirty="0" smtClean="0"/>
              <a:t>4 </a:t>
            </a:r>
            <a:r>
              <a:rPr lang="en-GB" dirty="0"/>
              <a:t>Mature colleges (21 and over)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Lucy Cavendish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St Edmunds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Wolfson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Hughes Hall (graduate course applicants only)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5685"/>
            <a:ext cx="2717135" cy="1811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38" y="3502797"/>
            <a:ext cx="2987824" cy="1991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4544" y="3167284"/>
            <a:ext cx="1415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Pembroke College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255622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Clare College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 Colleges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Choosing a College</a:t>
            </a:r>
          </a:p>
          <a:p>
            <a:r>
              <a:rPr lang="en-GB" dirty="0"/>
              <a:t>Course</a:t>
            </a:r>
          </a:p>
          <a:p>
            <a:r>
              <a:rPr lang="en-GB" dirty="0"/>
              <a:t>Age or gender</a:t>
            </a:r>
          </a:p>
          <a:p>
            <a:r>
              <a:rPr lang="en-GB" dirty="0"/>
              <a:t>Size </a:t>
            </a:r>
          </a:p>
          <a:p>
            <a:r>
              <a:rPr lang="en-GB" dirty="0"/>
              <a:t>Location</a:t>
            </a:r>
          </a:p>
          <a:p>
            <a:r>
              <a:rPr lang="en-GB" dirty="0"/>
              <a:t>Appearance</a:t>
            </a:r>
          </a:p>
          <a:p>
            <a:r>
              <a:rPr lang="en-GB" dirty="0"/>
              <a:t>Instinct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All provide:</a:t>
            </a:r>
          </a:p>
          <a:p>
            <a:r>
              <a:rPr lang="en-GB" dirty="0"/>
              <a:t>Teaching, academic support, libraries and IT facilities</a:t>
            </a:r>
          </a:p>
          <a:p>
            <a:r>
              <a:rPr lang="en-GB" dirty="0"/>
              <a:t>Personal support (</a:t>
            </a:r>
            <a:r>
              <a:rPr lang="en-GB" dirty="0" err="1"/>
              <a:t>eg</a:t>
            </a:r>
            <a:r>
              <a:rPr lang="en-GB" dirty="0"/>
              <a:t> tutor, nurse, porters)</a:t>
            </a:r>
          </a:p>
          <a:p>
            <a:r>
              <a:rPr lang="en-GB" dirty="0"/>
              <a:t>Accommodation and dining facilities</a:t>
            </a:r>
          </a:p>
          <a:p>
            <a:r>
              <a:rPr lang="en-GB" dirty="0"/>
              <a:t>Junior Common Room (JCR)</a:t>
            </a:r>
          </a:p>
          <a:p>
            <a:r>
              <a:rPr lang="en-GB" dirty="0" smtClean="0"/>
              <a:t>Sports</a:t>
            </a:r>
            <a:r>
              <a:rPr lang="en-GB" dirty="0"/>
              <a:t>, music and other recreational </a:t>
            </a:r>
            <a:r>
              <a:rPr lang="en-GB" dirty="0" smtClean="0"/>
              <a:t>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2160240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30" y="1556792"/>
            <a:ext cx="2160240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698130" cy="1616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3679" y="5657061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Downing College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143" y="3476131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Queens’ College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057" y="3476131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</a:rPr>
              <a:t>Selwyn College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 Undergraduate Admissions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Admissions </a:t>
            </a:r>
            <a:r>
              <a:rPr lang="en-GB" dirty="0" smtClean="0"/>
              <a:t>are </a:t>
            </a:r>
            <a:r>
              <a:rPr lang="en-GB" dirty="0"/>
              <a:t>run by individual Colleges</a:t>
            </a:r>
          </a:p>
          <a:p>
            <a:r>
              <a:rPr lang="en-GB" dirty="0" smtClean="0"/>
              <a:t>All </a:t>
            </a:r>
            <a:r>
              <a:rPr lang="en-GB" dirty="0"/>
              <a:t>Colleges have similar admissions procedures  (but not identical) </a:t>
            </a:r>
          </a:p>
          <a:p>
            <a:r>
              <a:rPr lang="en-GB" dirty="0" smtClean="0"/>
              <a:t>Application </a:t>
            </a:r>
            <a:r>
              <a:rPr lang="en-GB" dirty="0"/>
              <a:t>(via UCAS) to one College only</a:t>
            </a:r>
          </a:p>
          <a:p>
            <a:r>
              <a:rPr lang="en-GB" dirty="0" smtClean="0"/>
              <a:t>Open </a:t>
            </a:r>
            <a:r>
              <a:rPr lang="en-GB" dirty="0"/>
              <a:t>applications are acceptable (college allocated by computer algorithm)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Early application date – </a:t>
            </a:r>
            <a:r>
              <a:rPr lang="en-GB" b="1" dirty="0"/>
              <a:t>15 October </a:t>
            </a:r>
            <a:r>
              <a:rPr lang="en-GB" b="1" dirty="0" smtClean="0"/>
              <a:t>2019 </a:t>
            </a:r>
            <a:r>
              <a:rPr lang="en-GB" dirty="0"/>
              <a:t>(the same for all medical schools)</a:t>
            </a:r>
          </a:p>
          <a:p>
            <a:r>
              <a:rPr lang="en-GB" dirty="0" smtClean="0"/>
              <a:t>Ensure </a:t>
            </a:r>
            <a:r>
              <a:rPr lang="en-GB" dirty="0"/>
              <a:t>you are entered for the BMAT test </a:t>
            </a:r>
          </a:p>
          <a:p>
            <a:r>
              <a:rPr lang="en-GB" dirty="0"/>
              <a:t>also used by Brighton, Imperial, Lancaster, Leeds, Oxford, </a:t>
            </a:r>
            <a:r>
              <a:rPr lang="en-GB" dirty="0" err="1"/>
              <a:t>Keele</a:t>
            </a:r>
            <a:r>
              <a:rPr lang="en-GB" dirty="0"/>
              <a:t> and UCL </a:t>
            </a:r>
          </a:p>
          <a:p>
            <a:r>
              <a:rPr lang="en-GB" dirty="0" smtClean="0"/>
              <a:t>UKCAT </a:t>
            </a:r>
            <a:r>
              <a:rPr lang="en-GB" dirty="0"/>
              <a:t>scores are not used by Cambridge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select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Many criteria</a:t>
            </a:r>
          </a:p>
          <a:p>
            <a:r>
              <a:rPr lang="en-GB" dirty="0"/>
              <a:t>Academic record</a:t>
            </a:r>
          </a:p>
          <a:p>
            <a:r>
              <a:rPr lang="en-GB" dirty="0"/>
              <a:t>School report</a:t>
            </a:r>
          </a:p>
          <a:p>
            <a:r>
              <a:rPr lang="en-GB" dirty="0"/>
              <a:t>Personal statement</a:t>
            </a:r>
          </a:p>
          <a:p>
            <a:r>
              <a:rPr lang="en-GB" dirty="0"/>
              <a:t>Admissions test (BMAT)</a:t>
            </a:r>
          </a:p>
          <a:p>
            <a:r>
              <a:rPr lang="en-GB" dirty="0"/>
              <a:t>Interview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8150"/>
            <a:ext cx="4355976" cy="29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record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4763889" cy="4067175"/>
          </a:xfrm>
        </p:spPr>
        <p:txBody>
          <a:bodyPr>
            <a:normAutofit/>
          </a:bodyPr>
          <a:lstStyle/>
          <a:p>
            <a:r>
              <a:rPr lang="en-GB" dirty="0"/>
              <a:t>GCSE grades</a:t>
            </a:r>
          </a:p>
          <a:p>
            <a:r>
              <a:rPr lang="en-GB" dirty="0" smtClean="0"/>
              <a:t>We </a:t>
            </a:r>
            <a:r>
              <a:rPr lang="en-GB" dirty="0"/>
              <a:t>like to see some A*s</a:t>
            </a:r>
          </a:p>
          <a:p>
            <a:r>
              <a:rPr lang="en-GB" dirty="0" smtClean="0"/>
              <a:t>B </a:t>
            </a:r>
            <a:r>
              <a:rPr lang="en-GB" dirty="0"/>
              <a:t>in a science, or C in anything </a:t>
            </a:r>
            <a:r>
              <a:rPr lang="en-GB" dirty="0" smtClean="0"/>
              <a:t>else will </a:t>
            </a:r>
            <a:r>
              <a:rPr lang="en-GB" dirty="0"/>
              <a:t>be explored at interview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6045" y="2323556"/>
            <a:ext cx="3933055" cy="26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34547-761E-FE44-A0BB-DE11C223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DF1E46-A3C6-354B-A9A7-EE9D6E9E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9" indent="-342899">
              <a:defRPr sz="2800"/>
            </a:pPr>
            <a:r>
              <a:rPr lang="en-GB" dirty="0"/>
              <a:t>Is it me who wants to be a doctor? </a:t>
            </a:r>
          </a:p>
          <a:p>
            <a:pPr marL="342899" indent="-342899">
              <a:defRPr sz="2800"/>
            </a:pPr>
            <a:r>
              <a:rPr lang="en-GB" dirty="0" smtClean="0"/>
              <a:t>Is </a:t>
            </a:r>
            <a:r>
              <a:rPr lang="en-GB" dirty="0"/>
              <a:t>it </a:t>
            </a:r>
            <a:r>
              <a:rPr lang="en-GB" dirty="0">
                <a:ea typeface="Arial"/>
                <a:cs typeface="Arial"/>
                <a:sym typeface="Arial"/>
              </a:rPr>
              <a:t>‘</a:t>
            </a:r>
            <a:r>
              <a:rPr lang="en-GB" dirty="0"/>
              <a:t>expected</a:t>
            </a:r>
            <a:r>
              <a:rPr lang="en-GB" dirty="0" smtClean="0">
                <a:ea typeface="Arial"/>
                <a:cs typeface="Arial"/>
                <a:sym typeface="Arial"/>
              </a:rPr>
              <a:t>’ </a:t>
            </a:r>
            <a:r>
              <a:rPr lang="en-GB" dirty="0" smtClean="0"/>
              <a:t>of </a:t>
            </a:r>
            <a:r>
              <a:rPr lang="en-GB" dirty="0"/>
              <a:t>me?</a:t>
            </a:r>
          </a:p>
          <a:p>
            <a:endParaRPr lang="en-US" dirty="0"/>
          </a:p>
        </p:txBody>
      </p:sp>
      <p:pic>
        <p:nvPicPr>
          <p:cNvPr id="3074" name="Picture 2" descr="Cambridge University Day 4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47" y="1708150"/>
            <a:ext cx="2448272" cy="366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148265" cy="4067175"/>
          </a:xfrm>
        </p:spPr>
        <p:txBody>
          <a:bodyPr>
            <a:normAutofit/>
          </a:bodyPr>
          <a:lstStyle/>
          <a:p>
            <a:r>
              <a:rPr lang="en-GB" dirty="0"/>
              <a:t>Three A grade predictions (including at least two A*), unless special circumstances</a:t>
            </a:r>
          </a:p>
          <a:p>
            <a:r>
              <a:rPr lang="en-GB" dirty="0" smtClean="0"/>
              <a:t>Bland </a:t>
            </a:r>
            <a:r>
              <a:rPr lang="en-GB" dirty="0"/>
              <a:t>reports are not helpful</a:t>
            </a:r>
          </a:p>
          <a:p>
            <a:r>
              <a:rPr lang="en-GB" dirty="0" smtClean="0"/>
              <a:t>Gives </a:t>
            </a:r>
            <a:r>
              <a:rPr lang="en-GB" dirty="0"/>
              <a:t>us a basis for understanding you and your distinctive qualities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5411961" cy="40671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motivates you? (avoid gush, banality)</a:t>
            </a:r>
          </a:p>
          <a:p>
            <a:r>
              <a:rPr lang="en-GB" dirty="0" smtClean="0"/>
              <a:t>What </a:t>
            </a:r>
            <a:r>
              <a:rPr lang="en-GB" dirty="0"/>
              <a:t>have you done to explore and develop your interests?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Especially your medicine-related experiences</a:t>
            </a:r>
          </a:p>
          <a:p>
            <a:r>
              <a:rPr lang="en-GB" dirty="0" smtClean="0"/>
              <a:t>What are </a:t>
            </a:r>
            <a:r>
              <a:rPr lang="en-GB" dirty="0"/>
              <a:t>your other interests and achievements?</a:t>
            </a:r>
          </a:p>
          <a:p>
            <a:r>
              <a:rPr lang="en-GB" dirty="0" smtClean="0"/>
              <a:t>What </a:t>
            </a:r>
            <a:r>
              <a:rPr lang="en-GB" dirty="0"/>
              <a:t>do you enjoy reading?</a:t>
            </a:r>
          </a:p>
          <a:p>
            <a:r>
              <a:rPr lang="en-GB" dirty="0" smtClean="0"/>
              <a:t>Don’t </a:t>
            </a:r>
            <a:r>
              <a:rPr lang="en-GB" dirty="0"/>
              <a:t>bluff!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476" y="2290500"/>
            <a:ext cx="4003284" cy="26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Two-hour paper</a:t>
            </a:r>
          </a:p>
          <a:p>
            <a:r>
              <a:rPr lang="en-GB" dirty="0" smtClean="0"/>
              <a:t>Two </a:t>
            </a:r>
            <a:r>
              <a:rPr lang="en-GB" dirty="0"/>
              <a:t>sittings: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September (approved centre)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November (school)</a:t>
            </a:r>
          </a:p>
          <a:p>
            <a:r>
              <a:rPr lang="en-GB" dirty="0"/>
              <a:t>Three sections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60 minutes, mostly multiple choice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30 minutes, mostly multiple choice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30 minutes, sustained writing</a:t>
            </a:r>
          </a:p>
          <a:p>
            <a:r>
              <a:rPr lang="en-GB" dirty="0" smtClean="0"/>
              <a:t>www.bmat.org.uk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Important part of the decision making process</a:t>
            </a:r>
          </a:p>
          <a:p>
            <a:r>
              <a:rPr lang="en-GB" dirty="0"/>
              <a:t>Identify academic potential</a:t>
            </a:r>
          </a:p>
          <a:p>
            <a:r>
              <a:rPr lang="en-GB" dirty="0"/>
              <a:t>First half of December</a:t>
            </a:r>
          </a:p>
          <a:p>
            <a:r>
              <a:rPr lang="en-GB" dirty="0"/>
              <a:t>Prepare yourself</a:t>
            </a:r>
          </a:p>
          <a:p>
            <a:r>
              <a:rPr lang="en-GB" dirty="0"/>
              <a:t>The College will usually tell you how many interviews and with whom: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typically at least two 20-minute interviews, one-to-one or with a pair of interviewers</a:t>
            </a:r>
          </a:p>
          <a:p>
            <a:r>
              <a:rPr lang="en-GB" dirty="0"/>
              <a:t>Cambridge Graduate Course Medicine - multiple mini interviews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Looking for people who can think on their feet</a:t>
            </a:r>
          </a:p>
          <a:p>
            <a:r>
              <a:rPr lang="en-GB" dirty="0" smtClean="0"/>
              <a:t>Interviews </a:t>
            </a:r>
            <a:r>
              <a:rPr lang="en-GB" dirty="0"/>
              <a:t>test your approach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Problem solving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Ability to think logically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Challenging ideas and questions </a:t>
            </a:r>
          </a:p>
          <a:p>
            <a:r>
              <a:rPr lang="en-GB" dirty="0" smtClean="0"/>
              <a:t>We </a:t>
            </a:r>
            <a:r>
              <a:rPr lang="en-GB" dirty="0"/>
              <a:t>also want to find out: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you have a passion for science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you can pursue an argument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you are realistic about medicine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If any of your application needs explaining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 prepared</a:t>
            </a:r>
          </a:p>
          <a:p>
            <a:r>
              <a:rPr lang="en-GB" dirty="0" smtClean="0"/>
              <a:t>Take </a:t>
            </a:r>
            <a:r>
              <a:rPr lang="en-GB" dirty="0"/>
              <a:t>advice, but be yourself</a:t>
            </a:r>
          </a:p>
          <a:p>
            <a:r>
              <a:rPr lang="en-GB" dirty="0" smtClean="0"/>
              <a:t>Do </a:t>
            </a:r>
            <a:r>
              <a:rPr lang="en-GB" dirty="0"/>
              <a:t>not exaggerate your interests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www.undergraduate.study.cam.ac.uk/courses/medicine</a:t>
            </a:r>
          </a:p>
          <a:p>
            <a:r>
              <a:rPr lang="en-GB" dirty="0"/>
              <a:t>www.biology.cam.ac.uk</a:t>
            </a:r>
          </a:p>
          <a:p>
            <a:r>
              <a:rPr lang="en-GB" dirty="0"/>
              <a:t>www.medschl.cam.ac.uk</a:t>
            </a:r>
          </a:p>
          <a:p>
            <a:r>
              <a:rPr lang="en-GB" dirty="0"/>
              <a:t>Current students, staff and course organisers on the stand outside this talk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Medicine?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defRPr sz="2800"/>
            </a:pPr>
            <a:r>
              <a:rPr lang="en-GB" sz="3600" dirty="0"/>
              <a:t>Respected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Glamorous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Meaningful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Work with people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Work in science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Challenging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Highly paid</a:t>
            </a:r>
          </a:p>
          <a:p>
            <a:pPr>
              <a:spcBef>
                <a:spcPts val="600"/>
              </a:spcBef>
              <a:defRPr sz="2800"/>
            </a:pPr>
            <a:r>
              <a:rPr lang="en-GB" sz="3600" dirty="0"/>
              <a:t>Secure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4644008" cy="30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Cambridge?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defRPr sz="2600"/>
            </a:pPr>
            <a:r>
              <a:rPr lang="en-GB" dirty="0"/>
              <a:t>Biomedical science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Collegiate University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Personal support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Accommodation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Personal teaching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Social life 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Cultural and sporting activities</a:t>
            </a:r>
          </a:p>
          <a:p>
            <a:pPr>
              <a:spcBef>
                <a:spcPts val="600"/>
              </a:spcBef>
              <a:defRPr sz="2600"/>
            </a:pPr>
            <a:r>
              <a:rPr lang="en-GB" dirty="0"/>
              <a:t>An attractive place to live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708150"/>
            <a:ext cx="8374063" cy="43131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SzTx/>
              <a:buNone/>
              <a:defRPr sz="2500"/>
            </a:pPr>
            <a:r>
              <a:rPr lang="en-GB" dirty="0"/>
              <a:t>As a University -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500" i="1"/>
            </a:pPr>
            <a:r>
              <a:rPr lang="en-GB" dirty="0"/>
              <a:t>To contribute to society through the pursuit of education, learning, and research at the highest international levels of excellence</a:t>
            </a:r>
          </a:p>
          <a:p>
            <a:pPr marL="342899" indent="-342899">
              <a:lnSpc>
                <a:spcPct val="90000"/>
              </a:lnSpc>
              <a:defRPr sz="2500"/>
            </a:pPr>
            <a:endParaRPr lang="en-GB" i="1" dirty="0"/>
          </a:p>
          <a:p>
            <a:pPr marL="0" indent="0">
              <a:lnSpc>
                <a:spcPct val="90000"/>
              </a:lnSpc>
              <a:buSzTx/>
              <a:buNone/>
              <a:defRPr sz="2500"/>
            </a:pPr>
            <a:r>
              <a:rPr lang="en-GB" dirty="0"/>
              <a:t>As medical educators - </a:t>
            </a:r>
          </a:p>
          <a:p>
            <a:pPr marL="884237" lvl="3" indent="-342900">
              <a:lnSpc>
                <a:spcPct val="90000"/>
              </a:lnSpc>
              <a:defRPr sz="2500"/>
            </a:pPr>
            <a:r>
              <a:rPr lang="en-GB" i="1" dirty="0"/>
              <a:t>To produce graduates who will lead the development of modern medicine by offering:</a:t>
            </a:r>
          </a:p>
          <a:p>
            <a:pPr marL="1257300" lvl="2" indent="-34290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2500" i="1"/>
            </a:pPr>
            <a:r>
              <a:rPr lang="en-GB" dirty="0"/>
              <a:t>a rigorous scientific basis for medical studies </a:t>
            </a:r>
          </a:p>
          <a:p>
            <a:pPr marL="1257300" lvl="2" indent="-342900" algn="just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2500" i="1"/>
            </a:pPr>
            <a:r>
              <a:rPr lang="en-GB" dirty="0"/>
              <a:t>excellence in the clinical, practical and interpersonal skills essential to high quality medical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Education in a research-rich environment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Distinctive pre-clinical course 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Whole body dissection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Strong scientific focus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Exciting clinical course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Active participation in learning throughout</a:t>
            </a:r>
          </a:p>
          <a:p>
            <a:pPr marL="342899" indent="-342899">
              <a:lnSpc>
                <a:spcPct val="90000"/>
              </a:lnSpc>
              <a:defRPr sz="2500"/>
            </a:pPr>
            <a:r>
              <a:rPr lang="en-GB" sz="2200" dirty="0"/>
              <a:t>Your fellow students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into Medicine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42707"/>
              </p:ext>
            </p:extLst>
          </p:nvPr>
        </p:nvGraphicFramePr>
        <p:xfrm>
          <a:off x="1405568" y="1708150"/>
          <a:ext cx="6332865" cy="3599999"/>
        </p:xfrm>
        <a:graphic>
          <a:graphicData uri="http://schemas.openxmlformats.org/drawingml/2006/table">
            <a:tbl>
              <a:tblPr/>
              <a:tblGrid>
                <a:gridCol w="1212681"/>
                <a:gridCol w="1519784"/>
                <a:gridCol w="1656184"/>
                <a:gridCol w="1944216"/>
              </a:tblGrid>
              <a:tr h="76773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GB" sz="13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Standard-Entry </a:t>
                      </a: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(undergraduate)</a:t>
                      </a: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Affiliate graduate entry</a:t>
                      </a:r>
                      <a:endParaRPr lang="en-GB" sz="13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Cambridge Graduate</a:t>
                      </a:r>
                      <a:r>
                        <a:rPr lang="en-GB" sz="140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Course</a:t>
                      </a:r>
                      <a:endParaRPr lang="en-GB" sz="13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Medical Sciences 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Medical Sciences 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Combined Medical Sciences &amp; Clinical Medicine 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0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2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Clinical Medicine 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6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Part II courses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Clinical Medicine 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Clinical Medicine </a:t>
                      </a:r>
                      <a:endParaRPr lang="en-GB" sz="13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28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364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3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3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88" marR="46188" marT="46188" marB="46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430588" y="5789613"/>
            <a:ext cx="3217862" cy="2844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8F876-C381-A94D-808D-06532B03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 at Cambridge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144B-98C1-5B4D-B2ED-F5BAD4BF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6974"/>
              </p:ext>
            </p:extLst>
          </p:nvPr>
        </p:nvGraphicFramePr>
        <p:xfrm>
          <a:off x="179512" y="1412776"/>
          <a:ext cx="8712968" cy="4404151"/>
        </p:xfrm>
        <a:graphic>
          <a:graphicData uri="http://schemas.openxmlformats.org/drawingml/2006/table">
            <a:tbl>
              <a:tblPr/>
              <a:tblGrid>
                <a:gridCol w="1440160"/>
                <a:gridCol w="1872208"/>
                <a:gridCol w="2592288"/>
                <a:gridCol w="1512168"/>
                <a:gridCol w="1296144"/>
              </a:tblGrid>
              <a:tr h="4759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of study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you</a:t>
                      </a:r>
                      <a:r>
                        <a:rPr lang="en-GB" sz="140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 study</a:t>
                      </a:r>
                      <a:endParaRPr lang="en-GB" sz="140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Subjects and Courses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Qualifications</a:t>
                      </a:r>
                      <a:r>
                        <a:rPr lang="en-GB" sz="1400" kern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obtained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4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1 - IA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Scientific knowledge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Medically relevant core scientific knowledge and skills, together with some optional specialisation.</a:t>
                      </a: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400" kern="140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MB, </a:t>
                      </a:r>
                      <a:r>
                        <a:rPr lang="en-GB" sz="1400" kern="14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Tripos</a:t>
                      </a: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IA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PRECLINICAL STUDIES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2 - IB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MB,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Tripos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IA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59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 – Part II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II course of specialised study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321467"/>
                      <a:r>
                        <a:rPr lang="en-GB" sz="1400" dirty="0" smtClean="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rPr>
                        <a:t>A wide range of courses and subjects (other </a:t>
                      </a:r>
                      <a:r>
                        <a:rPr lang="en-GB" sz="1400" dirty="0" err="1" smtClean="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rPr>
                        <a:t>Tripos</a:t>
                      </a:r>
                      <a:r>
                        <a:rPr lang="en-GB" sz="1400" dirty="0" smtClean="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rPr>
                        <a:t> courses are also available to Medics).</a:t>
                      </a:r>
                      <a:endParaRPr lang="en-GB" sz="1400" dirty="0">
                        <a:uFill>
                          <a:solidFill>
                            <a:srgbClr val="000000"/>
                          </a:solidFill>
                        </a:uFill>
                        <a:sym typeface="Helvetica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rPr>
                        <a:t>BA DEGREE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 marL="46188" marR="46188" marT="46188" marB="46188" anchor="ctr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3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Years 4, 5 and 6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Clinical studies based at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Addenbrooke’s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Hospital and regional partner teaching hospitals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rPr>
                        <a:t>Clinical medicine leading to the development of clinical skills and knowledge in a range of specialties.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321467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defRPr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Final MB, </a:t>
                      </a:r>
                    </a:p>
                    <a:p>
                      <a:pPr algn="l" defTabSz="321467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defRPr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leading to </a:t>
                      </a:r>
                    </a:p>
                    <a:p>
                      <a:pPr algn="l" defTabSz="321467"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sym typeface="Helvetica"/>
                        </a:defRPr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MB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BChir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CLINICAL STUDIES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46188" marR="46188" marT="46188" marB="46188">
                    <a:lnL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3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1777</Words>
  <Application>Microsoft Office PowerPoint</Application>
  <PresentationFormat>On-screen Show (4:3)</PresentationFormat>
  <Paragraphs>536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Helvetica</vt:lpstr>
      <vt:lpstr>Times New Roman</vt:lpstr>
      <vt:lpstr>Wingdings</vt:lpstr>
      <vt:lpstr>blank</vt:lpstr>
      <vt:lpstr>Medicine at Cambridge</vt:lpstr>
      <vt:lpstr>Three questions</vt:lpstr>
      <vt:lpstr>Motivation</vt:lpstr>
      <vt:lpstr>Why Medicine?</vt:lpstr>
      <vt:lpstr>Why Cambridge?</vt:lpstr>
      <vt:lpstr>Our aim</vt:lpstr>
      <vt:lpstr>Essential features</vt:lpstr>
      <vt:lpstr>Routes into Medicine</vt:lpstr>
      <vt:lpstr>Medicine at Cambridge</vt:lpstr>
      <vt:lpstr>Year 1 (IA)</vt:lpstr>
      <vt:lpstr>Year 2 (IB)</vt:lpstr>
      <vt:lpstr>Year 3 (Part II)</vt:lpstr>
      <vt:lpstr>Cambridge Clinical Course</vt:lpstr>
      <vt:lpstr>Cambridge Clinical Course</vt:lpstr>
      <vt:lpstr>Clinical Experiences</vt:lpstr>
      <vt:lpstr>Clinical teaching programme 2017-2018: schematic</vt:lpstr>
      <vt:lpstr>Curriculum themes</vt:lpstr>
      <vt:lpstr>Learn the basics</vt:lpstr>
      <vt:lpstr>Explore some specialities</vt:lpstr>
      <vt:lpstr>Develop clinical competence </vt:lpstr>
      <vt:lpstr>Lots of small group teaching</vt:lpstr>
      <vt:lpstr>Graduate outcomes</vt:lpstr>
      <vt:lpstr>Minimum subject requirements</vt:lpstr>
      <vt:lpstr>Choosing a College</vt:lpstr>
      <vt:lpstr>Cambridge Colleges</vt:lpstr>
      <vt:lpstr>Cambridge Undergraduate Admissions</vt:lpstr>
      <vt:lpstr>Application Timeline</vt:lpstr>
      <vt:lpstr>How we select</vt:lpstr>
      <vt:lpstr>Academic record</vt:lpstr>
      <vt:lpstr>School report</vt:lpstr>
      <vt:lpstr>Personal statement</vt:lpstr>
      <vt:lpstr>BMAT</vt:lpstr>
      <vt:lpstr>Interviews</vt:lpstr>
      <vt:lpstr>Interviews</vt:lpstr>
      <vt:lpstr>Interview Preparation</vt:lpstr>
      <vt:lpstr>Questions?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Victoria Johnson</cp:lastModifiedBy>
  <cp:revision>36</cp:revision>
  <cp:lastPrinted>2018-03-09T12:18:02Z</cp:lastPrinted>
  <dcterms:created xsi:type="dcterms:W3CDTF">2008-03-27T10:29:55Z</dcterms:created>
  <dcterms:modified xsi:type="dcterms:W3CDTF">2019-07-08T09:21:46Z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